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300" r:id="rId7"/>
    <p:sldId id="301" r:id="rId8"/>
    <p:sldId id="291" r:id="rId9"/>
    <p:sldId id="303" r:id="rId10"/>
    <p:sldId id="302" r:id="rId11"/>
    <p:sldId id="267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664"/>
    <a:srgbClr val="237F7D"/>
    <a:srgbClr val="2B9F9C"/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>
        <p:scale>
          <a:sx n="100" d="100"/>
          <a:sy n="100" d="100"/>
        </p:scale>
        <p:origin x="-7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SQi81uDkE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LtXTRb6L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GOb1n6Gq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ILMPx0Kg8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그리스의 </a:t>
            </a:r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아름다움을 동경한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신고전주의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신고전주의 미술의 발생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배경으로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농경 사회의 시작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근대 과학의 발달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인간 중심 사상의 성장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로코코</a:t>
            </a:r>
            <a:r>
              <a:rPr lang="en-US" altLang="ko-KR" sz="2400" b="1" spc="-150" dirty="0"/>
              <a:t>·</a:t>
            </a:r>
            <a:r>
              <a:rPr lang="ko-KR" altLang="en-US" sz="2400" b="1" spc="-150" dirty="0"/>
              <a:t>후기 바로크에 대한 반발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14908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4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신고전주의 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명확한 윤곽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사실적</a:t>
            </a:r>
            <a:r>
              <a:rPr lang="en-US" altLang="ko-KR" sz="2400" b="1" spc="-150" dirty="0"/>
              <a:t>·</a:t>
            </a:r>
            <a:r>
              <a:rPr lang="ko-KR" altLang="en-US" sz="2400" b="1" spc="-150" dirty="0"/>
              <a:t>실용적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입체적인 형태 완성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형식의 통일성과 조화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신고전주의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다비드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마라의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죽음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베르나르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협곡을 넘는 나폴레옹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앵그르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왕좌에 앉은 나폴레옹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오달리스크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96336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미술사 신고전주의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- </a:t>
            </a:r>
            <a:r>
              <a:rPr lang="en-US" altLang="ko-KR" sz="1200" b="1" spc="-150" dirty="0" err="1">
                <a:solidFill>
                  <a:srgbClr val="FF3300"/>
                </a:solidFill>
              </a:rPr>
              <a:t>Neoclassicalism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신고전주</a:t>
            </a:r>
            <a:r>
              <a:rPr lang="ko-KR" altLang="en-US" spc="-100" dirty="0"/>
              <a:t>의</a:t>
            </a:r>
            <a:r>
              <a:rPr lang="ko-KR" altLang="en-US" spc="-100" dirty="0" smtClean="0"/>
              <a:t>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~19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/>
              <a:t>발생 </a:t>
            </a:r>
            <a:r>
              <a:rPr lang="ko-KR" altLang="en-US" sz="2000" spc="-100" dirty="0" smtClean="0"/>
              <a:t>배경</a:t>
            </a:r>
            <a:r>
              <a:rPr lang="en-US" altLang="ko-KR" sz="2000" spc="-100" dirty="0" smtClean="0"/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로코코와 후기 바로크에 대한 반발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780928"/>
            <a:ext cx="694151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형식의 통일성과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조화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명확한 윤곽</a:t>
            </a:r>
            <a:endParaRPr lang="en-US" altLang="ko-KR" sz="2000" spc="-100" dirty="0" err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엄격하고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균형잡힌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구도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입체적인 형태의 완성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718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다비드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(David/1748~1825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로코코 양식 이후 고전적인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엄숙함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조화와 질서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고대 조각상과 같은 형태미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마라의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죽음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(1793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베르나르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협곡을 넘는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나폴레옹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90600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1801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4646166"/>
            <a:ext cx="34563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마라의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죽음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(1793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혁명을 이끈 정치가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마라의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피살 장면 묘사</a:t>
            </a:r>
          </a:p>
        </p:txBody>
      </p:sp>
      <p:pic>
        <p:nvPicPr>
          <p:cNvPr id="1027" name="Picture 3" descr="D:\Choihaitnim\1. 미술\##2019 교수학습지원자료\보드게임\##카드게임 PPT\9. 신고전주의\9. 신고전주의_이미지\sdgw3q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6" y="548680"/>
            <a:ext cx="4392500" cy="56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 err="1" smtClean="0">
                <a:solidFill>
                  <a:srgbClr val="FF3300"/>
                </a:solidFill>
              </a:rPr>
              <a:t>자크</a:t>
            </a:r>
            <a:r>
              <a:rPr lang="en-US" altLang="ko-KR" sz="11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1100" b="1" spc="-150" dirty="0" err="1" smtClean="0">
                <a:solidFill>
                  <a:srgbClr val="FF3300"/>
                </a:solidFill>
              </a:rPr>
              <a:t>루이</a:t>
            </a:r>
            <a:r>
              <a:rPr lang="ko-KR" altLang="en-US" sz="11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1100" b="1" spc="-150" dirty="0" err="1" smtClean="0">
                <a:solidFill>
                  <a:srgbClr val="FF3300"/>
                </a:solidFill>
              </a:rPr>
              <a:t>다비드</a:t>
            </a:r>
            <a:r>
              <a:rPr lang="en-US" altLang="ko-KR" sz="1100" b="1" spc="-150" dirty="0" smtClean="0">
                <a:solidFill>
                  <a:srgbClr val="FF3300"/>
                </a:solidFill>
              </a:rPr>
              <a:t>_</a:t>
            </a:r>
            <a:r>
              <a:rPr lang="ko-KR" altLang="en-US" sz="1100" b="1" spc="-150" dirty="0" err="1" smtClean="0">
                <a:solidFill>
                  <a:srgbClr val="FF3300"/>
                </a:solidFill>
              </a:rPr>
              <a:t>마라의</a:t>
            </a:r>
            <a:r>
              <a:rPr lang="ko-KR" altLang="en-US" sz="1100" b="1" spc="-150" dirty="0" smtClean="0">
                <a:solidFill>
                  <a:srgbClr val="FF3300"/>
                </a:solidFill>
              </a:rPr>
              <a:t> 죽음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0" name="그림 9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3933056"/>
            <a:ext cx="331236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베르나르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협곡을 넘는 </a:t>
            </a:r>
            <a:endParaRPr lang="en-US" altLang="ko-KR" sz="2000" b="1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나폴레옹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(1801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1800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알프스를 넘는 나폴레옹의 모습을 과장하여 대중들에게 용맹한 영웅으로 각인함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9. 신고전주의\9. 신고전주의_이미지\800px-Jacques_Louis_David_-_Bonaparte_franchissant_le_Grand_Saint-Bernard,_20_mai_1800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8" y="559538"/>
            <a:ext cx="4618816" cy="54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 err="1" smtClean="0">
                <a:solidFill>
                  <a:srgbClr val="FF3300"/>
                </a:solidFill>
              </a:rPr>
              <a:t>자크</a:t>
            </a:r>
            <a:r>
              <a:rPr lang="ko-KR" altLang="en-US" sz="11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1100" b="1" spc="-150" dirty="0" err="1" smtClean="0">
                <a:solidFill>
                  <a:srgbClr val="FF3300"/>
                </a:solidFill>
              </a:rPr>
              <a:t>루이다비드</a:t>
            </a:r>
            <a:r>
              <a:rPr lang="ko-KR" altLang="en-US" sz="1100" b="1" spc="-150" dirty="0" smtClean="0">
                <a:solidFill>
                  <a:srgbClr val="FF3300"/>
                </a:solidFill>
              </a:rPr>
              <a:t> </a:t>
            </a:r>
            <a:r>
              <a:rPr lang="en-US" altLang="ko-KR" sz="1100" b="1" spc="-150" dirty="0" smtClean="0">
                <a:solidFill>
                  <a:srgbClr val="FF3300"/>
                </a:solidFill>
              </a:rPr>
              <a:t>_ </a:t>
            </a:r>
            <a:r>
              <a:rPr lang="ko-KR" altLang="en-US" sz="1100" b="1" spc="-150" dirty="0" err="1" smtClean="0">
                <a:solidFill>
                  <a:srgbClr val="FF3300"/>
                </a:solidFill>
              </a:rPr>
              <a:t>알프스를넘는나폴레옹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0" name="그림 9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718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앵그르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(Ingres/1780~1867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신고전주의 양식을 완성한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고대 그리스 양식을 연상케 하는 그림과 조각에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영감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완벽한 비례와 구도에서 나오는 엄숙함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신고전주의적 화풍에서 벗어나 미적 가치 표현에 집중하기도 함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왕좌에 앉은 나폴레옹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(1806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오달리스크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(1819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16632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400" b="1" spc="-150" dirty="0">
                <a:solidFill>
                  <a:srgbClr val="FF3300"/>
                </a:solidFill>
              </a:rPr>
              <a:t>장 </a:t>
            </a:r>
            <a:r>
              <a:rPr lang="ko-KR" altLang="en-US" sz="1400" b="1" spc="-150" dirty="0" err="1">
                <a:solidFill>
                  <a:srgbClr val="FF3300"/>
                </a:solidFill>
              </a:rPr>
              <a:t>오귀스트</a:t>
            </a:r>
            <a:r>
              <a:rPr lang="ko-KR" altLang="en-US" sz="1400" b="1" spc="-150" dirty="0">
                <a:solidFill>
                  <a:srgbClr val="FF3300"/>
                </a:solidFill>
              </a:rPr>
              <a:t> </a:t>
            </a:r>
            <a:endParaRPr lang="en-US" altLang="ko-KR" sz="1400" b="1" spc="-150" dirty="0" smtClean="0">
              <a:solidFill>
                <a:srgbClr val="FF3300"/>
              </a:solidFill>
            </a:endParaRPr>
          </a:p>
          <a:p>
            <a:r>
              <a:rPr lang="ko-KR" altLang="en-US" sz="1400" b="1" spc="-150" dirty="0" err="1" smtClean="0">
                <a:solidFill>
                  <a:srgbClr val="FF3300"/>
                </a:solidFill>
              </a:rPr>
              <a:t>도미니크</a:t>
            </a:r>
            <a:r>
              <a:rPr lang="ko-KR" altLang="en-US" sz="14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1400" b="1" spc="-150" dirty="0" err="1">
                <a:solidFill>
                  <a:srgbClr val="FF3300"/>
                </a:solidFill>
              </a:rPr>
              <a:t>앵그르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99992" y="4365104"/>
            <a:ext cx="410445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왕좌에 앉은 나폴레옹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(1806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전지전능한 신을 묘사할 때 사용하는 기법을 이용하여 황제로서의 나폴레옹의 권위를 높임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D:\Choihaitnim\1. 미술\##2019 교수학습지원자료\보드게임\##카드게임 PPT\9. 신고전주의\9. 신고전주의_이미지\Ingres,_Napoleon_on_his_Imperial_thr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0" y="451793"/>
            <a:ext cx="3526860" cy="57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9895" y="4941168"/>
            <a:ext cx="694908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오달리스크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(1814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오리엔트의 후궁을 일컫는 말로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앵그르는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이 작품을 로마에서 그려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1819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발표하였으나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당시 시각에서 탐미적인 작품으로 </a:t>
            </a:r>
            <a:r>
              <a:rPr lang="ko-KR" altLang="en-US" spc="-10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여겨져 논란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D:\Choihaitnim\1. 미술\##2019 교수학습지원자료\보드게임\##카드게임 PPT\9. 신고전주의\9. 신고전주의_이미지\1280px-Ingre,_Grande_Odali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185"/>
            <a:ext cx="6983363" cy="39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328</Words>
  <Application>Microsoft Office PowerPoint</Application>
  <PresentationFormat>화면 슬라이드 쇼(4:3)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그리스의 아름다움을 동경한</vt:lpstr>
      <vt:lpstr>차례</vt:lpstr>
      <vt:lpstr>1. 신고전주의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432</cp:revision>
  <dcterms:created xsi:type="dcterms:W3CDTF">2018-12-12T00:52:59Z</dcterms:created>
  <dcterms:modified xsi:type="dcterms:W3CDTF">2019-03-27T05:24:50Z</dcterms:modified>
</cp:coreProperties>
</file>